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8"/>
  </p:notesMasterIdLst>
  <p:sldIdLst>
    <p:sldId id="1225" r:id="rId2"/>
    <p:sldId id="1224" r:id="rId3"/>
    <p:sldId id="1226" r:id="rId4"/>
    <p:sldId id="1126" r:id="rId5"/>
    <p:sldId id="1227" r:id="rId6"/>
    <p:sldId id="122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D5E5"/>
    <a:srgbClr val="252122"/>
    <a:srgbClr val="1C1338"/>
    <a:srgbClr val="5A5556"/>
    <a:srgbClr val="000000"/>
    <a:srgbClr val="D9D9D9"/>
    <a:srgbClr val="818181"/>
    <a:srgbClr val="FFFFFF"/>
    <a:srgbClr val="BE4C49"/>
    <a:srgbClr val="D327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hông có Kiểu, Không có Lướ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2518" autoAdjust="0"/>
  </p:normalViewPr>
  <p:slideViewPr>
    <p:cSldViewPr snapToGrid="0">
      <p:cViewPr>
        <p:scale>
          <a:sx n="100" d="100"/>
          <a:sy n="100" d="100"/>
        </p:scale>
        <p:origin x="120" y="-115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14C9EB-6DB0-4253-A534-AA6AC3B617E1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B17C66-5E86-48FA-A33E-66AB0EC7811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17C66-5E86-48FA-A33E-66AB0EC7811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75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dirty="0"/>
              <a:t>Là một kỹ thuật </a:t>
            </a:r>
            <a:r>
              <a:rPr lang="vi-VN" b="1" dirty="0"/>
              <a:t>phân đoạn ảnh (</a:t>
            </a:r>
            <a:r>
              <a:rPr lang="vi-VN" b="1" dirty="0" err="1"/>
              <a:t>image</a:t>
            </a:r>
            <a:r>
              <a:rPr lang="vi-VN" b="1" dirty="0"/>
              <a:t> </a:t>
            </a:r>
            <a:r>
              <a:rPr lang="vi-VN" b="1" dirty="0" err="1"/>
              <a:t>segmentation</a:t>
            </a:r>
            <a:r>
              <a:rPr lang="vi-VN" b="1" dirty="0"/>
              <a:t>)</a:t>
            </a:r>
            <a:r>
              <a:rPr lang="vi-VN" dirty="0"/>
              <a:t> đơn giản nhưng rất hiệu quả, dùng để phân chia ảnh mức xám thành các vùng dựa trên </a:t>
            </a:r>
            <a:r>
              <a:rPr lang="vi-VN" b="1" dirty="0"/>
              <a:t>giá trị độ sáng (</a:t>
            </a:r>
            <a:r>
              <a:rPr lang="vi-VN" b="1" dirty="0" err="1"/>
              <a:t>intensity</a:t>
            </a:r>
            <a:r>
              <a:rPr lang="vi-VN" b="1" dirty="0"/>
              <a:t>)</a:t>
            </a:r>
            <a:r>
              <a:rPr lang="vi-VN" dirty="0"/>
              <a:t>.</a:t>
            </a:r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17C66-5E86-48FA-A33E-66AB0EC7811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650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“Here’s the roadmap for this talk. We’ll start with basic transformations, then move into histogram analysis. After that, we’ll conclude with key takeaways and applications.”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17C66-5E86-48FA-A33E-66AB0EC7811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178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Global Thresholding uses a single threshold value T across the entire image. If a pixel's intensity is above T, it becomes white (1); otherwise, it's black (0).</a:t>
            </a:r>
          </a:p>
          <a:p>
            <a:r>
              <a:rPr lang="en-US" dirty="0"/>
              <a:t>If you get the threshold wrong, the results can be disastrous</a:t>
            </a:r>
          </a:p>
          <a:p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threshold. </a:t>
            </a:r>
            <a:r>
              <a:rPr lang="en-US" dirty="0" err="1"/>
              <a:t>Chúng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gốc</a:t>
            </a:r>
            <a:r>
              <a:rPr lang="en-US" dirty="0"/>
              <a:t> ở </a:t>
            </a:r>
            <a:r>
              <a:rPr lang="en-US" dirty="0" err="1"/>
              <a:t>đây</a:t>
            </a:r>
            <a:r>
              <a:rPr lang="en-US" dirty="0"/>
              <a:t>. Khi ta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ngưỡng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qua ta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vùng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màu</a:t>
            </a:r>
            <a:r>
              <a:rPr lang="en-US" dirty="0"/>
              <a:t> </a:t>
            </a:r>
            <a:r>
              <a:rPr lang="en-US" dirty="0" err="1"/>
              <a:t>đen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vùng</a:t>
            </a:r>
            <a:r>
              <a:rPr lang="en-US" dirty="0"/>
              <a:t>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màu</a:t>
            </a:r>
            <a:r>
              <a:rPr lang="en-US" dirty="0"/>
              <a:t> </a:t>
            </a:r>
            <a:r>
              <a:rPr lang="en-US" dirty="0" err="1"/>
              <a:t>trắng</a:t>
            </a:r>
            <a:r>
              <a:rPr lang="en-US" dirty="0"/>
              <a:t>. </a:t>
            </a:r>
            <a:r>
              <a:rPr lang="en-US" dirty="0" err="1"/>
              <a:t>Tuy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/>
              <a:t>, </a:t>
            </a:r>
            <a:r>
              <a:rPr lang="en-US" dirty="0" err="1"/>
              <a:t>chúng</a:t>
            </a:r>
            <a:r>
              <a:rPr lang="en-US" dirty="0"/>
              <a:t> ta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chú</a:t>
            </a:r>
            <a:r>
              <a:rPr lang="en-US" dirty="0"/>
              <a:t> ý </a:t>
            </a:r>
            <a:r>
              <a:rPr lang="en-US" dirty="0" err="1"/>
              <a:t>rằng</a:t>
            </a:r>
            <a:r>
              <a:rPr lang="en-US" dirty="0"/>
              <a:t> </a:t>
            </a:r>
            <a:r>
              <a:rPr lang="en-US" dirty="0" err="1"/>
              <a:t>chất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ngưỡng</a:t>
            </a:r>
            <a:r>
              <a:rPr lang="en-US" dirty="0"/>
              <a:t> T. </a:t>
            </a:r>
            <a:r>
              <a:rPr lang="en-US" dirty="0" err="1"/>
              <a:t>Nếu</a:t>
            </a:r>
            <a:r>
              <a:rPr lang="en-US" dirty="0"/>
              <a:t> ta </a:t>
            </a:r>
            <a:r>
              <a:rPr lang="en-US" dirty="0" err="1"/>
              <a:t>chọn</a:t>
            </a:r>
            <a:r>
              <a:rPr lang="en-US" dirty="0"/>
              <a:t> T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 ta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chất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. </a:t>
            </a:r>
            <a:r>
              <a:rPr lang="en-US" dirty="0" err="1"/>
              <a:t>Còn</a:t>
            </a:r>
            <a:r>
              <a:rPr lang="en-US" dirty="0"/>
              <a:t> ta </a:t>
            </a:r>
            <a:r>
              <a:rPr lang="en-US" dirty="0" err="1"/>
              <a:t>chọn</a:t>
            </a:r>
            <a:r>
              <a:rPr lang="en-US" dirty="0"/>
              <a:t> T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đúng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hưởng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chất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. Khi </a:t>
            </a:r>
            <a:r>
              <a:rPr lang="en-US" dirty="0" err="1"/>
              <a:t>chúng</a:t>
            </a:r>
            <a:r>
              <a:rPr lang="en-US" dirty="0"/>
              <a:t> ta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ngưỡng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thấp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.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.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T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nằm</a:t>
            </a:r>
            <a:r>
              <a:rPr lang="en-US" dirty="0"/>
              <a:t> </a:t>
            </a:r>
            <a:r>
              <a:rPr lang="en-US"/>
              <a:t>giữa</a:t>
            </a:r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17C66-5E86-48FA-A33E-66AB0EC7811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49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 noChangeArrowheads="1"/>
          </p:cNvPicPr>
          <p:nvPr/>
        </p:nvPicPr>
        <p:blipFill rotWithShape="1">
          <a:blip r:embed="rId2" cstate="print"/>
          <a:srcRect l="47089"/>
          <a:stretch>
            <a:fillRect/>
          </a:stretch>
        </p:blipFill>
        <p:spPr bwMode="auto">
          <a:xfrm>
            <a:off x="9727843" y="59499"/>
            <a:ext cx="1168096" cy="657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/>
          <p:cNvSpPr/>
          <p:nvPr/>
        </p:nvSpPr>
        <p:spPr>
          <a:xfrm>
            <a:off x="0" y="1700809"/>
            <a:ext cx="12192000" cy="2095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240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1"/>
            <a:ext cx="2095515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65" b="1" dirty="0">
                <a:solidFill>
                  <a:srgbClr val="FF0000"/>
                </a:solidFill>
                <a:latin typeface="Malgun Gothic" pitchFamily="50" charset="-127"/>
                <a:ea typeface="Malgun Gothic" pitchFamily="50" charset="-127"/>
              </a:rPr>
              <a:t>Confidential</a:t>
            </a:r>
            <a:endParaRPr lang="ko-KR" altLang="en-US" sz="1065" b="1" dirty="0">
              <a:solidFill>
                <a:srgbClr val="FF0000"/>
              </a:solidFill>
              <a:latin typeface="Malgun Gothic" pitchFamily="50" charset="-127"/>
              <a:ea typeface="Malgun Gothic" pitchFamily="50" charset="-127"/>
            </a:endParaRPr>
          </a:p>
        </p:txBody>
      </p: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3983765" y="5445223"/>
            <a:ext cx="4416491" cy="297454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altLang="ko-KR" sz="1335" dirty="0">
                <a:solidFill>
                  <a:srgbClr val="FF3300"/>
                </a:solidFill>
                <a:latin typeface="양재참숯체B" pitchFamily="18" charset="-127"/>
                <a:ea typeface="양재참숯체B" pitchFamily="18" charset="-127"/>
              </a:rPr>
              <a:t>X</a:t>
            </a:r>
            <a:r>
              <a:rPr lang="en-US" altLang="ko-KR" sz="1335" dirty="0">
                <a:latin typeface="양재참숯체B" pitchFamily="18" charset="-127"/>
                <a:ea typeface="양재참숯체B" pitchFamily="18" charset="-127"/>
              </a:rPr>
              <a:t>-ray </a:t>
            </a:r>
            <a:r>
              <a:rPr lang="en-US" altLang="ko-KR" sz="1335" dirty="0">
                <a:solidFill>
                  <a:srgbClr val="FF3300"/>
                </a:solidFill>
                <a:latin typeface="양재참숯체B" pitchFamily="18" charset="-127"/>
                <a:ea typeface="양재참숯체B" pitchFamily="18" charset="-127"/>
              </a:rPr>
              <a:t>A</a:t>
            </a:r>
            <a:r>
              <a:rPr lang="en-US" altLang="ko-KR" sz="1335" dirty="0">
                <a:latin typeface="양재참숯체B" pitchFamily="18" charset="-127"/>
                <a:ea typeface="양재참숯체B" pitchFamily="18" charset="-127"/>
              </a:rPr>
              <a:t>utomatic </a:t>
            </a:r>
            <a:r>
              <a:rPr lang="en-US" altLang="ko-KR" sz="1335" dirty="0">
                <a:solidFill>
                  <a:srgbClr val="FF3300"/>
                </a:solidFill>
                <a:latin typeface="양재참숯체B" pitchFamily="18" charset="-127"/>
                <a:ea typeface="양재참숯체B" pitchFamily="18" charset="-127"/>
              </a:rPr>
              <a:t>V</a:t>
            </a:r>
            <a:r>
              <a:rPr lang="en-US" altLang="ko-KR" sz="1335" dirty="0">
                <a:latin typeface="양재참숯체B" pitchFamily="18" charset="-127"/>
                <a:ea typeface="양재참숯체B" pitchFamily="18" charset="-127"/>
              </a:rPr>
              <a:t>ision </a:t>
            </a:r>
            <a:r>
              <a:rPr lang="en-US" altLang="ko-KR" sz="1335" dirty="0">
                <a:solidFill>
                  <a:srgbClr val="FF3300"/>
                </a:solidFill>
                <a:latin typeface="양재참숯체B" pitchFamily="18" charset="-127"/>
                <a:ea typeface="양재참숯체B" pitchFamily="18" charset="-127"/>
              </a:rPr>
              <a:t>I</a:t>
            </a:r>
            <a:r>
              <a:rPr lang="en-US" altLang="ko-KR" sz="1335" dirty="0">
                <a:latin typeface="양재참숯체B" pitchFamily="18" charset="-127"/>
                <a:ea typeface="양재참숯체B" pitchFamily="18" charset="-127"/>
              </a:rPr>
              <a:t>nspection </a:t>
            </a:r>
            <a:r>
              <a:rPr lang="en-US" altLang="ko-KR" sz="1335" dirty="0">
                <a:solidFill>
                  <a:srgbClr val="FF3300"/>
                </a:solidFill>
                <a:latin typeface="양재참숯체B" pitchFamily="18" charset="-127"/>
                <a:ea typeface="양재참숯체B" pitchFamily="18" charset="-127"/>
              </a:rPr>
              <a:t>S</a:t>
            </a:r>
            <a:r>
              <a:rPr lang="en-US" altLang="ko-KR" sz="1335" dirty="0">
                <a:latin typeface="양재참숯체B" pitchFamily="18" charset="-127"/>
                <a:ea typeface="양재참숯체B" pitchFamily="18" charset="-127"/>
              </a:rPr>
              <a:t>ystem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-39692" y="6529706"/>
            <a:ext cx="527308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12192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ko-KR" sz="1335" dirty="0">
                <a:solidFill>
                  <a:schemeClr val="bg1">
                    <a:lumMod val="50000"/>
                  </a:schemeClr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Copyright 2025. XAVIS all right reserved</a:t>
            </a:r>
            <a:endParaRPr lang="ko-KR" altLang="en-US" sz="1335" dirty="0">
              <a:solidFill>
                <a:schemeClr val="bg1">
                  <a:lumMod val="50000"/>
                </a:schemeClr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0" y="640533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File:ISO 9001-2015.svg - Wikimedia Commons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2331" y="29889"/>
            <a:ext cx="611948" cy="559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3873" y="4677140"/>
            <a:ext cx="2095500" cy="679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1404" y="143630"/>
            <a:ext cx="1185097" cy="2870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0" y="6536770"/>
            <a:ext cx="2095515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65" b="1" dirty="0">
                <a:solidFill>
                  <a:srgbClr val="FF0000"/>
                </a:solidFill>
                <a:latin typeface="Malgun Gothic" pitchFamily="50" charset="-127"/>
                <a:ea typeface="Malgun Gothic" pitchFamily="50" charset="-127"/>
              </a:rPr>
              <a:t>Confidential</a:t>
            </a:r>
            <a:endParaRPr lang="ko-KR" altLang="en-US" sz="1065" b="1" dirty="0">
              <a:solidFill>
                <a:srgbClr val="FF0000"/>
              </a:solidFill>
              <a:latin typeface="Malgun Gothic" pitchFamily="50" charset="-127"/>
              <a:ea typeface="Malgun Gothic" pitchFamily="50" charset="-127"/>
            </a:endParaRP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-96011" y="644691"/>
            <a:ext cx="12336693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0" y="6536392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335360" y="145499"/>
            <a:ext cx="7406613" cy="3695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2665" b="1">
                <a:latin typeface="+mj-lt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401069" y="817435"/>
            <a:ext cx="11233151" cy="5266267"/>
          </a:xfrm>
        </p:spPr>
        <p:txBody>
          <a:bodyPr>
            <a:normAutofit/>
          </a:bodyPr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>
              <a:defRPr sz="1465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8649" y="164638"/>
            <a:ext cx="1152128" cy="3735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슬라이드 번호 개체 틀 4">
            <a:extLst>
              <a:ext uri="{FF2B5EF4-FFF2-40B4-BE49-F238E27FC236}">
                <a16:creationId xmlns:a16="http://schemas.microsoft.com/office/drawing/2014/main" id="{822FB824-242F-4974-A02A-AA8C70F8E9AE}"/>
              </a:ext>
            </a:extLst>
          </p:cNvPr>
          <p:cNvSpPr txBox="1">
            <a:spLocks/>
          </p:cNvSpPr>
          <p:nvPr userDrawn="1"/>
        </p:nvSpPr>
        <p:spPr>
          <a:xfrm>
            <a:off x="10835645" y="6445971"/>
            <a:ext cx="683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335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15" name="슬라이드 번호 개체 틀 4">
            <a:extLst>
              <a:ext uri="{FF2B5EF4-FFF2-40B4-BE49-F238E27FC236}">
                <a16:creationId xmlns:a16="http://schemas.microsoft.com/office/drawing/2014/main" id="{D20FCB71-227F-4CD5-A603-3BAE835FF8FE}"/>
              </a:ext>
            </a:extLst>
          </p:cNvPr>
          <p:cNvSpPr txBox="1">
            <a:spLocks/>
          </p:cNvSpPr>
          <p:nvPr userDrawn="1"/>
        </p:nvSpPr>
        <p:spPr>
          <a:xfrm>
            <a:off x="5782284" y="6213309"/>
            <a:ext cx="683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335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AE8A381-81F1-40BF-A1F3-1F818F8B737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338320" y="6399740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7721600" y="6399739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09600" y="6399741"/>
            <a:ext cx="755904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E1E5D-B8F5-450B-B1AE-9F98B333EDA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1219200" rtl="0" eaLnBrk="1" latinLnBrk="1" hangingPunct="1">
        <a:spcBef>
          <a:spcPct val="0"/>
        </a:spcBef>
        <a:buNone/>
        <a:defRPr sz="32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457200" indent="-457200" algn="l" defTabSz="1219200" rtl="0" eaLnBrk="1" latinLnBrk="1" hangingPunct="1">
        <a:spcBef>
          <a:spcPct val="20000"/>
        </a:spcBef>
        <a:buFont typeface="Arial" panose="02080604020202020204" pitchFamily="34" charset="0"/>
        <a:buChar char="•"/>
        <a:defRPr sz="213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1" hangingPunct="1">
        <a:spcBef>
          <a:spcPct val="20000"/>
        </a:spcBef>
        <a:buFont typeface="Arial" panose="02080604020202020204" pitchFamily="34" charset="0"/>
        <a:buChar char="–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1" hangingPunct="1">
        <a:spcBef>
          <a:spcPct val="20000"/>
        </a:spcBef>
        <a:buFont typeface="Arial" panose="0208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1" hangingPunct="1">
        <a:spcBef>
          <a:spcPct val="20000"/>
        </a:spcBef>
        <a:buFont typeface="Arial" panose="02080604020202020204" pitchFamily="34" charset="0"/>
        <a:buChar char="–"/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1" hangingPunct="1">
        <a:spcBef>
          <a:spcPct val="20000"/>
        </a:spcBef>
        <a:buFont typeface="Arial" panose="02080604020202020204" pitchFamily="34" charset="0"/>
        <a:buChar char="»"/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1" hangingPunct="1">
        <a:spcBef>
          <a:spcPct val="20000"/>
        </a:spcBef>
        <a:buFont typeface="Arial" panose="0208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1" hangingPunct="1">
        <a:spcBef>
          <a:spcPct val="20000"/>
        </a:spcBef>
        <a:buFont typeface="Arial" panose="0208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1" hangingPunct="1">
        <a:spcBef>
          <a:spcPct val="20000"/>
        </a:spcBef>
        <a:buFont typeface="Arial" panose="0208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1" hangingPunct="1">
        <a:spcBef>
          <a:spcPct val="20000"/>
        </a:spcBef>
        <a:buFont typeface="Arial" panose="0208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20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C0927-7DD3-87A7-221B-9BD470EF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3BFD931-C0B7-DB36-E864-67FD613EB1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550840"/>
              </p:ext>
            </p:extLst>
          </p:nvPr>
        </p:nvGraphicFramePr>
        <p:xfrm>
          <a:off x="686513" y="975119"/>
          <a:ext cx="11172112" cy="4937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523412">
                  <a:extLst>
                    <a:ext uri="{9D8B030D-6E8A-4147-A177-3AD203B41FA5}">
                      <a16:colId xmlns:a16="http://schemas.microsoft.com/office/drawing/2014/main" val="3764671087"/>
                    </a:ext>
                  </a:extLst>
                </a:gridCol>
                <a:gridCol w="6113829">
                  <a:extLst>
                    <a:ext uri="{9D8B030D-6E8A-4147-A177-3AD203B41FA5}">
                      <a16:colId xmlns:a16="http://schemas.microsoft.com/office/drawing/2014/main" val="2407458649"/>
                    </a:ext>
                  </a:extLst>
                </a:gridCol>
                <a:gridCol w="2534871">
                  <a:extLst>
                    <a:ext uri="{9D8B030D-6E8A-4147-A177-3AD203B41FA5}">
                      <a16:colId xmlns:a16="http://schemas.microsoft.com/office/drawing/2014/main" val="1949439589"/>
                    </a:ext>
                  </a:extLst>
                </a:gridCol>
              </a:tblGrid>
              <a:tr h="22403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  <a:endParaRPr lang="en-US" sz="1600" b="1" dirty="0">
                        <a:latin typeface="Times New Roman" panose="020206030504050203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TOPICS</a:t>
                      </a:r>
                      <a:endParaRPr lang="en-US" sz="1600" b="1" dirty="0">
                        <a:latin typeface="Times New Roman" panose="020206030504050203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RELATED TOPIC</a:t>
                      </a:r>
                      <a:endParaRPr lang="en-US" sz="1600" b="1" dirty="0">
                        <a:latin typeface="Times New Roman" panose="020206030504050203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9239333"/>
                  </a:ext>
                </a:extLst>
              </a:tr>
              <a:tr h="50408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05/5/2025 – 09/5/2025</a:t>
                      </a:r>
                      <a:endParaRPr lang="en-US" sz="1600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Basic transformations: </a:t>
                      </a:r>
                      <a:r>
                        <a:rPr lang="en-US" sz="16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Negative, Power Law, Log, Piecewise Linear stretching, Thresholding.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Histogram analysis: </a:t>
                      </a: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Histogram Equalization, Histogram Matching, Contrast Local Adaptive Histogram Equalization.</a:t>
                      </a:r>
                      <a:endParaRPr lang="en-US" sz="16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Basic transformations &amp; 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Histogram analysis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236337"/>
                  </a:ext>
                </a:extLst>
              </a:tr>
              <a:tr h="37806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12/5/2025 -  16/5/2025</a:t>
                      </a:r>
                      <a:endParaRPr lang="vi-VN" sz="1600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i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Correlation and Convolution, B</a:t>
                      </a: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ox filter, Gaussian Filter, Median filter.</a:t>
                      </a:r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Resize images, Nearest Neighbor Interpolation, Linear Interpolation, </a:t>
                      </a:r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Bilinear Interpolation.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Fundamentals of 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Spatial filtering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58449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19/5/2025 – 21/5/2025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 sz="1600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22/5/2025 – 23/5/2025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 sz="1600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Sobel filter: </a:t>
                      </a:r>
                      <a:r>
                        <a:rPr lang="en-US" sz="16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erivative in detecting edge, Gradient, Sensitivity of </a:t>
                      </a:r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derivatives to noise, Sobel Filter Program</a:t>
                      </a:r>
                    </a:p>
                    <a:p>
                      <a:pPr marL="0" marR="0" lvl="0" indent="0" algn="l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Bilateral filter: </a:t>
                      </a:r>
                      <a:r>
                        <a:rPr lang="en-US" sz="16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Compare</a:t>
                      </a: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Bilateral Filter and Gaussian Filter, </a:t>
                      </a:r>
                    </a:p>
                    <a:p>
                      <a:pPr marL="0" marR="0" lvl="0" indent="0" algn="l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My implementation program</a:t>
                      </a:r>
                      <a:endParaRPr lang="en-US" sz="1600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Sobel filter 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Bilateral filter </a:t>
                      </a:r>
                      <a:endParaRPr lang="en-US" sz="1600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7251888"/>
                  </a:ext>
                </a:extLst>
              </a:tr>
              <a:tr h="45299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26/5/2025 – 28/5/2025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 sz="1600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29/5/2025 – 30/5/2025</a:t>
                      </a:r>
                    </a:p>
                    <a:p>
                      <a:pPr marL="0" marR="0" lvl="0" indent="0" algn="ctr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Canny edge detecting</a:t>
                      </a: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Gradient, Non-Maximum Suppression, </a:t>
                      </a:r>
                    </a:p>
                    <a:p>
                      <a:pPr marL="0" marR="0" lvl="0" indent="0" algn="l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Hysteresis threshold, </a:t>
                      </a: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My implementation program</a:t>
                      </a:r>
                    </a:p>
                    <a:p>
                      <a:pPr marL="0" marR="0" lvl="0" indent="0" algn="l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Morphological Image Processing: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Dilation, Erosion, Opening, Closing</a:t>
                      </a:r>
                    </a:p>
                    <a:p>
                      <a:pPr marL="0" marR="0" lvl="0" indent="0" algn="l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Canny edge detecting,</a:t>
                      </a:r>
                    </a:p>
                    <a:p>
                      <a:pPr marL="0" marR="0" lvl="0" indent="0" algn="ctr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Morphological </a:t>
                      </a:r>
                    </a:p>
                    <a:p>
                      <a:pPr marL="0" marR="0" lvl="0" indent="0" algn="ctr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Image Processing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0023154"/>
                  </a:ext>
                </a:extLst>
              </a:tr>
              <a:tr h="452996">
                <a:tc>
                  <a:txBody>
                    <a:bodyPr/>
                    <a:lstStyle/>
                    <a:p>
                      <a:pPr marL="0" marR="0" lvl="0" indent="0" algn="ctr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02/6/2025 – 04/6/2025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Morphological Image Processing: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Hit or miss transform, Boundary Extraction, Thinning, Skeleton.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Morphological </a:t>
                      </a:r>
                    </a:p>
                    <a:p>
                      <a:pPr marL="0" marR="0" lvl="0" indent="0" algn="ctr" defTabSz="1219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Image Processing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618E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9460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9845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8DD81B0-7F52-2227-A0B4-503F4ADE801C}"/>
              </a:ext>
            </a:extLst>
          </p:cNvPr>
          <p:cNvSpPr txBox="1"/>
          <p:nvPr/>
        </p:nvSpPr>
        <p:spPr>
          <a:xfrm>
            <a:off x="3031332" y="2364613"/>
            <a:ext cx="61293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/>
              <a:t>THRESHOLDING</a:t>
            </a:r>
          </a:p>
        </p:txBody>
      </p:sp>
    </p:spTree>
    <p:extLst>
      <p:ext uri="{BB962C8B-B14F-4D97-AF65-F5344CB8AC3E}">
        <p14:creationId xmlns:p14="http://schemas.microsoft.com/office/powerpoint/2010/main" val="1737414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2B9D7EE-A829-D9CC-E873-00D420895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49A7C6E7-8C24-E729-ECC6-248B26C31567}"/>
              </a:ext>
            </a:extLst>
          </p:cNvPr>
          <p:cNvSpPr txBox="1"/>
          <p:nvPr/>
        </p:nvSpPr>
        <p:spPr>
          <a:xfrm>
            <a:off x="414068" y="775749"/>
            <a:ext cx="116456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simple but important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segmentation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technique used to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separate objects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the background by converting grayscale images into binary or segmented forms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pixel intensity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grpSp>
        <p:nvGrpSpPr>
          <p:cNvPr id="14" name="Nhóm 13">
            <a:extLst>
              <a:ext uri="{FF2B5EF4-FFF2-40B4-BE49-F238E27FC236}">
                <a16:creationId xmlns:a16="http://schemas.microsoft.com/office/drawing/2014/main" id="{9AAD867D-9407-4D59-9515-4E9FF13034CC}"/>
              </a:ext>
            </a:extLst>
          </p:cNvPr>
          <p:cNvGrpSpPr/>
          <p:nvPr/>
        </p:nvGrpSpPr>
        <p:grpSpPr>
          <a:xfrm>
            <a:off x="3440430" y="2063805"/>
            <a:ext cx="5311140" cy="3430215"/>
            <a:chOff x="7299960" y="1553265"/>
            <a:chExt cx="4419903" cy="2567949"/>
          </a:xfrm>
        </p:grpSpPr>
        <p:pic>
          <p:nvPicPr>
            <p:cNvPr id="7" name="Hình ảnh 6">
              <a:extLst>
                <a:ext uri="{FF2B5EF4-FFF2-40B4-BE49-F238E27FC236}">
                  <a16:creationId xmlns:a16="http://schemas.microsoft.com/office/drawing/2014/main" id="{E32396A6-B7EB-E4A7-5957-2C63E7C467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31" t="1435" r="1"/>
            <a:stretch/>
          </p:blipFill>
          <p:spPr>
            <a:xfrm>
              <a:off x="7392838" y="1553265"/>
              <a:ext cx="4157428" cy="2198617"/>
            </a:xfrm>
            <a:prstGeom prst="rect">
              <a:avLst/>
            </a:prstGeom>
          </p:spPr>
        </p:pic>
        <p:sp>
          <p:nvSpPr>
            <p:cNvPr id="8" name="Hình chữ nhật 7">
              <a:extLst>
                <a:ext uri="{FF2B5EF4-FFF2-40B4-BE49-F238E27FC236}">
                  <a16:creationId xmlns:a16="http://schemas.microsoft.com/office/drawing/2014/main" id="{9BBA49D0-EFD7-1DE4-5A5C-2049BC08323C}"/>
                </a:ext>
              </a:extLst>
            </p:cNvPr>
            <p:cNvSpPr/>
            <p:nvPr/>
          </p:nvSpPr>
          <p:spPr>
            <a:xfrm>
              <a:off x="7299960" y="1553265"/>
              <a:ext cx="2171592" cy="2198617"/>
            </a:xfrm>
            <a:prstGeom prst="rect">
              <a:avLst/>
            </a:prstGeom>
            <a:noFill/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ộp Văn bản 8">
              <a:extLst>
                <a:ext uri="{FF2B5EF4-FFF2-40B4-BE49-F238E27FC236}">
                  <a16:creationId xmlns:a16="http://schemas.microsoft.com/office/drawing/2014/main" id="{8144B28F-A7E2-A677-BBAF-A57CDE728541}"/>
                </a:ext>
              </a:extLst>
            </p:cNvPr>
            <p:cNvSpPr txBox="1"/>
            <p:nvPr/>
          </p:nvSpPr>
          <p:spPr>
            <a:xfrm>
              <a:off x="7423120" y="3751882"/>
              <a:ext cx="19252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Original Image</a:t>
              </a:r>
            </a:p>
          </p:txBody>
        </p:sp>
        <p:sp>
          <p:nvSpPr>
            <p:cNvPr id="10" name="Hộp Văn bản 9">
              <a:extLst>
                <a:ext uri="{FF2B5EF4-FFF2-40B4-BE49-F238E27FC236}">
                  <a16:creationId xmlns:a16="http://schemas.microsoft.com/office/drawing/2014/main" id="{EA5F6904-B5EA-0EB1-7C07-2ED89E179E57}"/>
                </a:ext>
              </a:extLst>
            </p:cNvPr>
            <p:cNvSpPr txBox="1"/>
            <p:nvPr/>
          </p:nvSpPr>
          <p:spPr>
            <a:xfrm>
              <a:off x="9548272" y="3751882"/>
              <a:ext cx="217159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Thresholded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Image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1274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Hình chữ nhật 18">
            <a:extLst>
              <a:ext uri="{FF2B5EF4-FFF2-40B4-BE49-F238E27FC236}">
                <a16:creationId xmlns:a16="http://schemas.microsoft.com/office/drawing/2014/main" id="{9B708918-0C57-4333-8A31-D7CF96604C9E}"/>
              </a:ext>
            </a:extLst>
          </p:cNvPr>
          <p:cNvSpPr/>
          <p:nvPr/>
        </p:nvSpPr>
        <p:spPr>
          <a:xfrm>
            <a:off x="0" y="647700"/>
            <a:ext cx="4383463" cy="587692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3FA090-415B-2229-E03F-936F8C69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05" y="3401400"/>
            <a:ext cx="4170652" cy="369524"/>
          </a:xfrm>
        </p:spPr>
        <p:txBody>
          <a:bodyPr/>
          <a:lstStyle/>
          <a:p>
            <a:pPr algn="ctr"/>
            <a:r>
              <a:rPr lang="en-US" sz="3200" dirty="0"/>
              <a:t>TABLE OF CONTENT</a:t>
            </a:r>
          </a:p>
        </p:txBody>
      </p:sp>
      <p:grpSp>
        <p:nvGrpSpPr>
          <p:cNvPr id="14" name="Nhóm 13">
            <a:extLst>
              <a:ext uri="{FF2B5EF4-FFF2-40B4-BE49-F238E27FC236}">
                <a16:creationId xmlns:a16="http://schemas.microsoft.com/office/drawing/2014/main" id="{83F21598-7881-4381-99B6-5E61AE53CE0E}"/>
              </a:ext>
            </a:extLst>
          </p:cNvPr>
          <p:cNvGrpSpPr/>
          <p:nvPr/>
        </p:nvGrpSpPr>
        <p:grpSpPr>
          <a:xfrm>
            <a:off x="4896456" y="1286099"/>
            <a:ext cx="6176962" cy="984885"/>
            <a:chOff x="4896456" y="1286099"/>
            <a:chExt cx="6176962" cy="984885"/>
          </a:xfrm>
        </p:grpSpPr>
        <p:sp>
          <p:nvSpPr>
            <p:cNvPr id="13" name="Hình chữ nhật 12">
              <a:extLst>
                <a:ext uri="{FF2B5EF4-FFF2-40B4-BE49-F238E27FC236}">
                  <a16:creationId xmlns:a16="http://schemas.microsoft.com/office/drawing/2014/main" id="{ADD33550-551B-40D0-9A3D-739BA0B42864}"/>
                </a:ext>
              </a:extLst>
            </p:cNvPr>
            <p:cNvSpPr/>
            <p:nvPr/>
          </p:nvSpPr>
          <p:spPr>
            <a:xfrm>
              <a:off x="4896457" y="1295526"/>
              <a:ext cx="3974166" cy="975458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Hộp Văn bản 11">
              <a:extLst>
                <a:ext uri="{FF2B5EF4-FFF2-40B4-BE49-F238E27FC236}">
                  <a16:creationId xmlns:a16="http://schemas.microsoft.com/office/drawing/2014/main" id="{A3FFD83A-583F-4D78-AAEB-8C34C3C9C88E}"/>
                </a:ext>
              </a:extLst>
            </p:cNvPr>
            <p:cNvSpPr txBox="1"/>
            <p:nvPr/>
          </p:nvSpPr>
          <p:spPr>
            <a:xfrm>
              <a:off x="4896456" y="1286099"/>
              <a:ext cx="6176962" cy="984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/>
              <a:r>
                <a:rPr lang="en-US" sz="4000" b="1" i="0" cap="all" dirty="0">
                  <a:solidFill>
                    <a:srgbClr val="231F20"/>
                  </a:solidFill>
                  <a:effectLst/>
                </a:rPr>
                <a:t>01</a:t>
              </a:r>
              <a:endParaRPr lang="en-US" sz="4000" cap="all" dirty="0">
                <a:effectLst/>
              </a:endParaRPr>
            </a:p>
            <a:p>
              <a:pPr rtl="0"/>
              <a:r>
                <a:rPr lang="en-US" sz="1800" b="1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GLOBAL THRESHOLD</a:t>
              </a:r>
              <a:endParaRPr lang="en-US" sz="3200" b="1" dirty="0">
                <a:effectLst/>
              </a:endParaRPr>
            </a:p>
          </p:txBody>
        </p:sp>
      </p:grpSp>
      <p:grpSp>
        <p:nvGrpSpPr>
          <p:cNvPr id="15" name="Nhóm 14">
            <a:extLst>
              <a:ext uri="{FF2B5EF4-FFF2-40B4-BE49-F238E27FC236}">
                <a16:creationId xmlns:a16="http://schemas.microsoft.com/office/drawing/2014/main" id="{A6EDBC7C-7294-47B9-85AD-4AD0F6395FFE}"/>
              </a:ext>
            </a:extLst>
          </p:cNvPr>
          <p:cNvGrpSpPr/>
          <p:nvPr/>
        </p:nvGrpSpPr>
        <p:grpSpPr>
          <a:xfrm>
            <a:off x="4896457" y="2945984"/>
            <a:ext cx="6186756" cy="984885"/>
            <a:chOff x="4896457" y="2945984"/>
            <a:chExt cx="6186756" cy="984885"/>
          </a:xfrm>
        </p:grpSpPr>
        <p:sp>
          <p:nvSpPr>
            <p:cNvPr id="21" name="Hình chữ nhật 20">
              <a:extLst>
                <a:ext uri="{FF2B5EF4-FFF2-40B4-BE49-F238E27FC236}">
                  <a16:creationId xmlns:a16="http://schemas.microsoft.com/office/drawing/2014/main" id="{9ABD60F7-9B19-4858-8E73-539D0C46B86C}"/>
                </a:ext>
              </a:extLst>
            </p:cNvPr>
            <p:cNvSpPr/>
            <p:nvPr/>
          </p:nvSpPr>
          <p:spPr>
            <a:xfrm>
              <a:off x="4896457" y="2945984"/>
              <a:ext cx="5246784" cy="975458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Hộp Văn bản 16">
              <a:extLst>
                <a:ext uri="{FF2B5EF4-FFF2-40B4-BE49-F238E27FC236}">
                  <a16:creationId xmlns:a16="http://schemas.microsoft.com/office/drawing/2014/main" id="{36F64F91-A407-4408-A135-73D4651CC6F8}"/>
                </a:ext>
              </a:extLst>
            </p:cNvPr>
            <p:cNvSpPr txBox="1"/>
            <p:nvPr/>
          </p:nvSpPr>
          <p:spPr>
            <a:xfrm>
              <a:off x="4906251" y="2945984"/>
              <a:ext cx="6176962" cy="984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/>
              <a:r>
                <a:rPr lang="en-US" sz="4000" b="1" i="0" cap="all" dirty="0">
                  <a:solidFill>
                    <a:srgbClr val="231F20"/>
                  </a:solidFill>
                  <a:effectLst/>
                </a:rPr>
                <a:t>02</a:t>
              </a:r>
            </a:p>
            <a:p>
              <a:pPr rtl="0"/>
              <a:r>
                <a:rPr lang="en-US" sz="1800" b="1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ADAPTIVE (LOCAL) THRESHOLD</a:t>
              </a:r>
              <a:endParaRPr lang="en-US" sz="3200" b="1" dirty="0">
                <a:effectLst/>
              </a:endParaRPr>
            </a:p>
          </p:txBody>
        </p:sp>
      </p:grpSp>
      <p:grpSp>
        <p:nvGrpSpPr>
          <p:cNvPr id="20" name="Nhóm 19">
            <a:extLst>
              <a:ext uri="{FF2B5EF4-FFF2-40B4-BE49-F238E27FC236}">
                <a16:creationId xmlns:a16="http://schemas.microsoft.com/office/drawing/2014/main" id="{11B5A7A3-9C27-4594-87C2-C54311CC9897}"/>
              </a:ext>
            </a:extLst>
          </p:cNvPr>
          <p:cNvGrpSpPr/>
          <p:nvPr/>
        </p:nvGrpSpPr>
        <p:grpSpPr>
          <a:xfrm>
            <a:off x="4896456" y="4577588"/>
            <a:ext cx="6500549" cy="984885"/>
            <a:chOff x="4896456" y="4577588"/>
            <a:chExt cx="6500549" cy="984885"/>
          </a:xfrm>
        </p:grpSpPr>
        <p:sp>
          <p:nvSpPr>
            <p:cNvPr id="22" name="Hình chữ nhật 21">
              <a:extLst>
                <a:ext uri="{FF2B5EF4-FFF2-40B4-BE49-F238E27FC236}">
                  <a16:creationId xmlns:a16="http://schemas.microsoft.com/office/drawing/2014/main" id="{C8B19EDF-A2A0-4097-82BF-595AA010DE9C}"/>
                </a:ext>
              </a:extLst>
            </p:cNvPr>
            <p:cNvSpPr/>
            <p:nvPr/>
          </p:nvSpPr>
          <p:spPr>
            <a:xfrm>
              <a:off x="4896456" y="4587015"/>
              <a:ext cx="6500549" cy="975458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Hộp Văn bản 17">
              <a:extLst>
                <a:ext uri="{FF2B5EF4-FFF2-40B4-BE49-F238E27FC236}">
                  <a16:creationId xmlns:a16="http://schemas.microsoft.com/office/drawing/2014/main" id="{5E9092C5-5ADA-49C9-84E1-B9D40985D96B}"/>
                </a:ext>
              </a:extLst>
            </p:cNvPr>
            <p:cNvSpPr txBox="1"/>
            <p:nvPr/>
          </p:nvSpPr>
          <p:spPr>
            <a:xfrm>
              <a:off x="4902304" y="4577588"/>
              <a:ext cx="6176962" cy="984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/>
              <a:r>
                <a:rPr lang="en-US" sz="4000" b="1" i="0" cap="all" dirty="0">
                  <a:solidFill>
                    <a:srgbClr val="231F20"/>
                  </a:solidFill>
                  <a:effectLst/>
                </a:rPr>
                <a:t>03</a:t>
              </a:r>
              <a:endParaRPr lang="en-US" sz="4000" cap="all" dirty="0">
                <a:effectLst/>
              </a:endParaRPr>
            </a:p>
            <a:p>
              <a:pPr rtl="0"/>
              <a:r>
                <a:rPr lang="en-US" sz="1800" b="1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AUTO THRESHOLD (OTSU THRESHOLD)</a:t>
              </a:r>
              <a:endParaRPr lang="en-US" sz="3200" b="1" dirty="0"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362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772465E-F24D-2CD6-132A-65BFC748C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Global Threshold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F411490A-0785-B66E-A3ED-80544CF9C54B}"/>
              </a:ext>
            </a:extLst>
          </p:cNvPr>
          <p:cNvSpPr txBox="1"/>
          <p:nvPr/>
        </p:nvSpPr>
        <p:spPr>
          <a:xfrm>
            <a:off x="335360" y="777240"/>
            <a:ext cx="57717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Threshold: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Applies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 threshold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pixels in the image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Converts grayscale image to binary using:</a:t>
            </a: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BDE424A6-9368-55CA-7A5A-6FEED6AAC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849" y="1793422"/>
            <a:ext cx="3394071" cy="907968"/>
          </a:xfrm>
          <a:prstGeom prst="rect">
            <a:avLst/>
          </a:prstGeom>
        </p:spPr>
      </p:pic>
      <p:pic>
        <p:nvPicPr>
          <p:cNvPr id="8" name="Hình ảnh 7">
            <a:extLst>
              <a:ext uri="{FF2B5EF4-FFF2-40B4-BE49-F238E27FC236}">
                <a16:creationId xmlns:a16="http://schemas.microsoft.com/office/drawing/2014/main" id="{1173341E-61C5-513A-A616-68B87F12E3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5507" y="777240"/>
            <a:ext cx="2339675" cy="1819747"/>
          </a:xfrm>
          <a:prstGeom prst="rect">
            <a:avLst/>
          </a:prstGeom>
        </p:spPr>
      </p:pic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854EE885-3FE9-4F42-52FB-CA5D8B9DB790}"/>
              </a:ext>
            </a:extLst>
          </p:cNvPr>
          <p:cNvSpPr txBox="1"/>
          <p:nvPr/>
        </p:nvSpPr>
        <p:spPr>
          <a:xfrm>
            <a:off x="6180662" y="2568646"/>
            <a:ext cx="2807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Histogram of original image</a:t>
            </a:r>
          </a:p>
        </p:txBody>
      </p:sp>
      <p:grpSp>
        <p:nvGrpSpPr>
          <p:cNvPr id="16" name="Nhóm 15">
            <a:extLst>
              <a:ext uri="{FF2B5EF4-FFF2-40B4-BE49-F238E27FC236}">
                <a16:creationId xmlns:a16="http://schemas.microsoft.com/office/drawing/2014/main" id="{9C0C159C-BAAA-B27A-B6E7-A159F6D2C30C}"/>
              </a:ext>
            </a:extLst>
          </p:cNvPr>
          <p:cNvGrpSpPr/>
          <p:nvPr/>
        </p:nvGrpSpPr>
        <p:grpSpPr>
          <a:xfrm>
            <a:off x="9429039" y="1080666"/>
            <a:ext cx="2274498" cy="1239808"/>
            <a:chOff x="3505200" y="1706880"/>
            <a:chExt cx="3246120" cy="1620520"/>
          </a:xfrm>
        </p:grpSpPr>
        <p:cxnSp>
          <p:nvCxnSpPr>
            <p:cNvPr id="11" name="Đường nối Thẳng 10">
              <a:extLst>
                <a:ext uri="{FF2B5EF4-FFF2-40B4-BE49-F238E27FC236}">
                  <a16:creationId xmlns:a16="http://schemas.microsoft.com/office/drawing/2014/main" id="{F73B35D4-8A4D-31D9-85FD-65406D6610EA}"/>
                </a:ext>
              </a:extLst>
            </p:cNvPr>
            <p:cNvCxnSpPr/>
            <p:nvPr/>
          </p:nvCxnSpPr>
          <p:spPr>
            <a:xfrm>
              <a:off x="3505200" y="1706880"/>
              <a:ext cx="0" cy="160782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Đường nối Thẳng 11">
              <a:extLst>
                <a:ext uri="{FF2B5EF4-FFF2-40B4-BE49-F238E27FC236}">
                  <a16:creationId xmlns:a16="http://schemas.microsoft.com/office/drawing/2014/main" id="{13FF0AA6-4902-CEBA-5CEB-A1358BC02516}"/>
                </a:ext>
              </a:extLst>
            </p:cNvPr>
            <p:cNvCxnSpPr/>
            <p:nvPr/>
          </p:nvCxnSpPr>
          <p:spPr>
            <a:xfrm>
              <a:off x="3512820" y="3314700"/>
              <a:ext cx="3238500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Đường nối Thẳng 12">
              <a:extLst>
                <a:ext uri="{FF2B5EF4-FFF2-40B4-BE49-F238E27FC236}">
                  <a16:creationId xmlns:a16="http://schemas.microsoft.com/office/drawing/2014/main" id="{13DC5AE6-8D0D-CC7B-C6C0-84D3E245C745}"/>
                </a:ext>
              </a:extLst>
            </p:cNvPr>
            <p:cNvCxnSpPr/>
            <p:nvPr/>
          </p:nvCxnSpPr>
          <p:spPr>
            <a:xfrm>
              <a:off x="3505200" y="3314700"/>
              <a:ext cx="1440180" cy="0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Đường nối Thẳng 13">
              <a:extLst>
                <a:ext uri="{FF2B5EF4-FFF2-40B4-BE49-F238E27FC236}">
                  <a16:creationId xmlns:a16="http://schemas.microsoft.com/office/drawing/2014/main" id="{2F30233B-2A3E-8147-A9F9-B9658B5CC2C1}"/>
                </a:ext>
              </a:extLst>
            </p:cNvPr>
            <p:cNvCxnSpPr/>
            <p:nvPr/>
          </p:nvCxnSpPr>
          <p:spPr>
            <a:xfrm flipV="1">
              <a:off x="4953000" y="2245360"/>
              <a:ext cx="0" cy="1082040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Đường nối Thẳng 14">
              <a:extLst>
                <a:ext uri="{FF2B5EF4-FFF2-40B4-BE49-F238E27FC236}">
                  <a16:creationId xmlns:a16="http://schemas.microsoft.com/office/drawing/2014/main" id="{C9A5702D-3606-C811-E384-6BCED89D244D}"/>
                </a:ext>
              </a:extLst>
            </p:cNvPr>
            <p:cNvCxnSpPr/>
            <p:nvPr/>
          </p:nvCxnSpPr>
          <p:spPr>
            <a:xfrm>
              <a:off x="4940300" y="2242820"/>
              <a:ext cx="1478280" cy="0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Đường nối Thẳng 16">
              <a:extLst>
                <a:ext uri="{FF2B5EF4-FFF2-40B4-BE49-F238E27FC236}">
                  <a16:creationId xmlns:a16="http://schemas.microsoft.com/office/drawing/2014/main" id="{57A39917-155D-B932-9D8A-69A90E5376B6}"/>
                </a:ext>
              </a:extLst>
            </p:cNvPr>
            <p:cNvCxnSpPr/>
            <p:nvPr/>
          </p:nvCxnSpPr>
          <p:spPr>
            <a:xfrm flipH="1">
              <a:off x="3512820" y="2242820"/>
              <a:ext cx="1440180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77B21ED8-F512-ADD8-BCAE-E6429CE9FC0B}"/>
              </a:ext>
            </a:extLst>
          </p:cNvPr>
          <p:cNvSpPr txBox="1"/>
          <p:nvPr/>
        </p:nvSpPr>
        <p:spPr>
          <a:xfrm>
            <a:off x="9183436" y="224750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20" name="Hộp Văn bản 19">
            <a:extLst>
              <a:ext uri="{FF2B5EF4-FFF2-40B4-BE49-F238E27FC236}">
                <a16:creationId xmlns:a16="http://schemas.microsoft.com/office/drawing/2014/main" id="{187D5AD5-99AB-CB1E-A186-E894A107A54C}"/>
              </a:ext>
            </a:extLst>
          </p:cNvPr>
          <p:cNvSpPr txBox="1"/>
          <p:nvPr/>
        </p:nvSpPr>
        <p:spPr>
          <a:xfrm>
            <a:off x="9183436" y="13151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1" name="Hộp Văn bản 20">
            <a:extLst>
              <a:ext uri="{FF2B5EF4-FFF2-40B4-BE49-F238E27FC236}">
                <a16:creationId xmlns:a16="http://schemas.microsoft.com/office/drawing/2014/main" id="{15E4E611-58E7-FE6C-9CA2-EF003DF7FA3A}"/>
              </a:ext>
            </a:extLst>
          </p:cNvPr>
          <p:cNvSpPr txBox="1"/>
          <p:nvPr/>
        </p:nvSpPr>
        <p:spPr>
          <a:xfrm>
            <a:off x="10306446" y="2247506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22" name="Hộp Văn bản 21">
            <a:extLst>
              <a:ext uri="{FF2B5EF4-FFF2-40B4-BE49-F238E27FC236}">
                <a16:creationId xmlns:a16="http://schemas.microsoft.com/office/drawing/2014/main" id="{79299559-4CE0-2BB2-3B9E-528302C85185}"/>
              </a:ext>
            </a:extLst>
          </p:cNvPr>
          <p:cNvSpPr txBox="1"/>
          <p:nvPr/>
        </p:nvSpPr>
        <p:spPr>
          <a:xfrm>
            <a:off x="9183436" y="2568646"/>
            <a:ext cx="2999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Intensity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thresholded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image</a:t>
            </a:r>
          </a:p>
        </p:txBody>
      </p:sp>
      <p:pic>
        <p:nvPicPr>
          <p:cNvPr id="24" name="Hình ảnh 23">
            <a:extLst>
              <a:ext uri="{FF2B5EF4-FFF2-40B4-BE49-F238E27FC236}">
                <a16:creationId xmlns:a16="http://schemas.microsoft.com/office/drawing/2014/main" id="{7C9A9AA5-BEFA-CFC0-CF10-419C019E69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094" y="3429000"/>
            <a:ext cx="2124659" cy="1709445"/>
          </a:xfrm>
          <a:prstGeom prst="rect">
            <a:avLst/>
          </a:prstGeom>
        </p:spPr>
      </p:pic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C2039CCD-E54F-6D07-71E3-23FDF2A9BE04}"/>
              </a:ext>
            </a:extLst>
          </p:cNvPr>
          <p:cNvSpPr txBox="1"/>
          <p:nvPr/>
        </p:nvSpPr>
        <p:spPr>
          <a:xfrm>
            <a:off x="916974" y="5138445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Image</a:t>
            </a:r>
          </a:p>
        </p:txBody>
      </p:sp>
      <p:pic>
        <p:nvPicPr>
          <p:cNvPr id="27" name="Hình ảnh 26">
            <a:extLst>
              <a:ext uri="{FF2B5EF4-FFF2-40B4-BE49-F238E27FC236}">
                <a16:creationId xmlns:a16="http://schemas.microsoft.com/office/drawing/2014/main" id="{50667B65-C285-AB9E-6CB6-414BE93E54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6804" y="3421863"/>
            <a:ext cx="2124659" cy="1716582"/>
          </a:xfrm>
          <a:prstGeom prst="rect">
            <a:avLst/>
          </a:prstGeom>
        </p:spPr>
      </p:pic>
      <p:sp>
        <p:nvSpPr>
          <p:cNvPr id="28" name="Hộp Văn bản 27">
            <a:extLst>
              <a:ext uri="{FF2B5EF4-FFF2-40B4-BE49-F238E27FC236}">
                <a16:creationId xmlns:a16="http://schemas.microsoft.com/office/drawing/2014/main" id="{49AF90F1-63DF-EF2C-BBA0-5B4D14F306E5}"/>
              </a:ext>
            </a:extLst>
          </p:cNvPr>
          <p:cNvSpPr txBox="1"/>
          <p:nvPr/>
        </p:nvSpPr>
        <p:spPr>
          <a:xfrm>
            <a:off x="3724364" y="5138445"/>
            <a:ext cx="1973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Thresholded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Image</a:t>
            </a:r>
          </a:p>
        </p:txBody>
      </p:sp>
      <p:cxnSp>
        <p:nvCxnSpPr>
          <p:cNvPr id="30" name="Đường nối Thẳng 29">
            <a:extLst>
              <a:ext uri="{FF2B5EF4-FFF2-40B4-BE49-F238E27FC236}">
                <a16:creationId xmlns:a16="http://schemas.microsoft.com/office/drawing/2014/main" id="{D66464F2-50DD-C442-251F-01A8DC4D7F0D}"/>
              </a:ext>
            </a:extLst>
          </p:cNvPr>
          <p:cNvCxnSpPr/>
          <p:nvPr/>
        </p:nvCxnSpPr>
        <p:spPr>
          <a:xfrm flipV="1">
            <a:off x="7726733" y="815340"/>
            <a:ext cx="0" cy="16002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Hộp Văn bản 32">
            <a:extLst>
              <a:ext uri="{FF2B5EF4-FFF2-40B4-BE49-F238E27FC236}">
                <a16:creationId xmlns:a16="http://schemas.microsoft.com/office/drawing/2014/main" id="{40267AC1-5CA1-3141-F3CC-ECD2960F94ED}"/>
              </a:ext>
            </a:extLst>
          </p:cNvPr>
          <p:cNvSpPr txBox="1"/>
          <p:nvPr/>
        </p:nvSpPr>
        <p:spPr>
          <a:xfrm>
            <a:off x="7741973" y="815340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Become white</a:t>
            </a:r>
          </a:p>
        </p:txBody>
      </p:sp>
      <p:sp>
        <p:nvSpPr>
          <p:cNvPr id="34" name="Hộp Văn bản 33">
            <a:extLst>
              <a:ext uri="{FF2B5EF4-FFF2-40B4-BE49-F238E27FC236}">
                <a16:creationId xmlns:a16="http://schemas.microsoft.com/office/drawing/2014/main" id="{824A9BBB-C79C-99D6-DD23-3D0C71808E57}"/>
              </a:ext>
            </a:extLst>
          </p:cNvPr>
          <p:cNvSpPr txBox="1"/>
          <p:nvPr/>
        </p:nvSpPr>
        <p:spPr>
          <a:xfrm>
            <a:off x="6518032" y="815340"/>
            <a:ext cx="1138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Become dark</a:t>
            </a:r>
          </a:p>
        </p:txBody>
      </p:sp>
      <p:pic>
        <p:nvPicPr>
          <p:cNvPr id="36" name="Hình ảnh 35">
            <a:extLst>
              <a:ext uri="{FF2B5EF4-FFF2-40B4-BE49-F238E27FC236}">
                <a16:creationId xmlns:a16="http://schemas.microsoft.com/office/drawing/2014/main" id="{8E6022F4-78BC-8226-4E8A-1E43E55A76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0540" y="3421863"/>
            <a:ext cx="2154110" cy="1734422"/>
          </a:xfrm>
          <a:prstGeom prst="rect">
            <a:avLst/>
          </a:prstGeom>
        </p:spPr>
      </p:pic>
      <p:pic>
        <p:nvPicPr>
          <p:cNvPr id="38" name="Hình ảnh 37">
            <a:extLst>
              <a:ext uri="{FF2B5EF4-FFF2-40B4-BE49-F238E27FC236}">
                <a16:creationId xmlns:a16="http://schemas.microsoft.com/office/drawing/2014/main" id="{1D17269C-0597-5A87-1B8A-821D35F2DF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58872" y="3406924"/>
            <a:ext cx="2154110" cy="1746460"/>
          </a:xfrm>
          <a:prstGeom prst="rect">
            <a:avLst/>
          </a:prstGeom>
        </p:spPr>
      </p:pic>
      <p:sp>
        <p:nvSpPr>
          <p:cNvPr id="39" name="Hộp Văn bản 38">
            <a:extLst>
              <a:ext uri="{FF2B5EF4-FFF2-40B4-BE49-F238E27FC236}">
                <a16:creationId xmlns:a16="http://schemas.microsoft.com/office/drawing/2014/main" id="{18FBB481-912A-6886-2283-5BAAAF1A255B}"/>
              </a:ext>
            </a:extLst>
          </p:cNvPr>
          <p:cNvSpPr txBox="1"/>
          <p:nvPr/>
        </p:nvSpPr>
        <p:spPr>
          <a:xfrm>
            <a:off x="6558876" y="5138445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 too low</a:t>
            </a:r>
          </a:p>
        </p:txBody>
      </p:sp>
      <p:sp>
        <p:nvSpPr>
          <p:cNvPr id="40" name="Hộp Văn bản 39">
            <a:extLst>
              <a:ext uri="{FF2B5EF4-FFF2-40B4-BE49-F238E27FC236}">
                <a16:creationId xmlns:a16="http://schemas.microsoft.com/office/drawing/2014/main" id="{139BA0B6-9913-3635-DDF6-D4E164C4AD20}"/>
              </a:ext>
            </a:extLst>
          </p:cNvPr>
          <p:cNvSpPr txBox="1"/>
          <p:nvPr/>
        </p:nvSpPr>
        <p:spPr>
          <a:xfrm>
            <a:off x="9265148" y="5138445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 too high</a:t>
            </a:r>
          </a:p>
        </p:txBody>
      </p:sp>
    </p:spTree>
    <p:extLst>
      <p:ext uri="{BB962C8B-B14F-4D97-AF65-F5344CB8AC3E}">
        <p14:creationId xmlns:p14="http://schemas.microsoft.com/office/powerpoint/2010/main" val="1154334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C7BAFE0-4B80-2A0D-0233-B80D540A7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67BE766-2749-B5B5-5D8F-BA94A202CC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428750"/>
            <a:ext cx="5334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3102449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12752</TotalTime>
  <Words>560</Words>
  <Application>Microsoft Office PowerPoint</Application>
  <PresentationFormat>Màn hình rộng</PresentationFormat>
  <Paragraphs>75</Paragraphs>
  <Slides>6</Slides>
  <Notes>4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6</vt:i4>
      </vt:variant>
    </vt:vector>
  </HeadingPairs>
  <TitlesOfParts>
    <vt:vector size="14" baseType="lpstr">
      <vt:lpstr>맑은 고딕</vt:lpstr>
      <vt:lpstr>맑은 고딕</vt:lpstr>
      <vt:lpstr>Arial</vt:lpstr>
      <vt:lpstr>Arial Unicode MS</vt:lpstr>
      <vt:lpstr>Calibri</vt:lpstr>
      <vt:lpstr>Times New Roman</vt:lpstr>
      <vt:lpstr>양재참숯체B</vt:lpstr>
      <vt:lpstr>디자인 사용자 지정</vt:lpstr>
      <vt:lpstr>Timeline</vt:lpstr>
      <vt:lpstr>Bản trình bày PowerPoint</vt:lpstr>
      <vt:lpstr>Introduction</vt:lpstr>
      <vt:lpstr>TABLE OF CONTENT</vt:lpstr>
      <vt:lpstr>1. Global Threshold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HL2020</dc:creator>
  <cp:lastModifiedBy>Lương Tuấn Anh</cp:lastModifiedBy>
  <cp:revision>312</cp:revision>
  <dcterms:created xsi:type="dcterms:W3CDTF">2024-11-29T08:47:06Z</dcterms:created>
  <dcterms:modified xsi:type="dcterms:W3CDTF">2025-06-04T17:56:39Z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1033-11.1.0.11723</vt:lpwstr>
  </property>
</Properties>
</file>

<file path=docProps/thumbnail.jpeg>
</file>